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4"/>
  </p:notesMasterIdLst>
  <p:sldIdLst>
    <p:sldId id="256" r:id="rId2"/>
    <p:sldId id="1122" r:id="rId3"/>
    <p:sldId id="471" r:id="rId4"/>
    <p:sldId id="1123" r:id="rId5"/>
    <p:sldId id="499" r:id="rId6"/>
    <p:sldId id="1169" r:id="rId7"/>
    <p:sldId id="1170" r:id="rId8"/>
    <p:sldId id="1171" r:id="rId9"/>
    <p:sldId id="1172" r:id="rId10"/>
    <p:sldId id="1173" r:id="rId11"/>
    <p:sldId id="1110" r:id="rId12"/>
    <p:sldId id="1124" r:id="rId13"/>
    <p:sldId id="1162" r:id="rId14"/>
    <p:sldId id="1163" r:id="rId15"/>
    <p:sldId id="584" r:id="rId16"/>
    <p:sldId id="872" r:id="rId17"/>
    <p:sldId id="509" r:id="rId18"/>
    <p:sldId id="1126" r:id="rId19"/>
    <p:sldId id="1127" r:id="rId20"/>
    <p:sldId id="1128" r:id="rId21"/>
    <p:sldId id="1129" r:id="rId22"/>
    <p:sldId id="1130" r:id="rId23"/>
    <p:sldId id="572" r:id="rId24"/>
    <p:sldId id="1155" r:id="rId25"/>
    <p:sldId id="551" r:id="rId26"/>
    <p:sldId id="869" r:id="rId27"/>
    <p:sldId id="1025" r:id="rId28"/>
    <p:sldId id="1036" r:id="rId29"/>
    <p:sldId id="591" r:id="rId30"/>
    <p:sldId id="590" r:id="rId31"/>
    <p:sldId id="588" r:id="rId32"/>
    <p:sldId id="589" r:id="rId33"/>
    <p:sldId id="1132" r:id="rId34"/>
    <p:sldId id="1133" r:id="rId35"/>
    <p:sldId id="1093" r:id="rId36"/>
    <p:sldId id="1102" r:id="rId37"/>
    <p:sldId id="1113" r:id="rId38"/>
    <p:sldId id="1114" r:id="rId39"/>
    <p:sldId id="1165" r:id="rId40"/>
    <p:sldId id="1166" r:id="rId41"/>
    <p:sldId id="1167" r:id="rId42"/>
    <p:sldId id="550" r:id="rId43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71"/>
            <p14:sldId id="1123"/>
            <p14:sldId id="499"/>
            <p14:sldId id="1169"/>
            <p14:sldId id="1170"/>
            <p14:sldId id="1171"/>
            <p14:sldId id="1172"/>
            <p14:sldId id="1173"/>
            <p14:sldId id="1110"/>
            <p14:sldId id="1124"/>
            <p14:sldId id="1162"/>
            <p14:sldId id="1163"/>
            <p14:sldId id="584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025"/>
            <p14:sldId id="1036"/>
            <p14:sldId id="591"/>
            <p14:sldId id="590"/>
            <p14:sldId id="588"/>
            <p14:sldId id="589"/>
            <p14:sldId id="1132"/>
            <p14:sldId id="1133"/>
            <p14:sldId id="1093"/>
            <p14:sldId id="1102"/>
            <p14:sldId id="1113"/>
            <p14:sldId id="1114"/>
            <p14:sldId id="1165"/>
            <p14:sldId id="1166"/>
            <p14:sldId id="1167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A985"/>
    <a:srgbClr val="025249"/>
    <a:srgbClr val="5697D5"/>
    <a:srgbClr val="41719C"/>
    <a:srgbClr val="57B98F"/>
    <a:srgbClr val="9E60B8"/>
    <a:srgbClr val="EB544F"/>
    <a:srgbClr val="508AC1"/>
    <a:srgbClr val="B58900"/>
    <a:srgbClr val="D4E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21"/>
    <p:restoredTop sz="96853" autoAdjust="0"/>
  </p:normalViewPr>
  <p:slideViewPr>
    <p:cSldViewPr snapToGrid="0" snapToObjects="1">
      <p:cViewPr>
        <p:scale>
          <a:sx n="117" d="100"/>
          <a:sy n="117" d="100"/>
        </p:scale>
        <p:origin x="2568" y="113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1.png>
</file>

<file path=ppt/media/image18.png>
</file>

<file path=ppt/media/image19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30.08.22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499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8/30/22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raphql.schule/entwickler-de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projects/spring-graphql" TargetMode="Externa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schule/entwickler-de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ilshartmann/spring-graphql-talk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äugetier, Katze, drinnen, suchend enthält.&#10;&#10;Automatisch generierte Beschreibung">
            <a:extLst>
              <a:ext uri="{FF2B5EF4-FFF2-40B4-BE49-F238E27FC236}">
                <a16:creationId xmlns:a16="http://schemas.microsoft.com/office/drawing/2014/main" id="{E9C739CA-371C-C2AC-85C8-4BDB61469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6" t="15313" r="30" b="15512"/>
          <a:stretch/>
        </p:blipFill>
        <p:spPr>
          <a:xfrm>
            <a:off x="-33488" y="1"/>
            <a:ext cx="9950650" cy="68580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2452807" y="686945"/>
            <a:ext cx="7156160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5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33488" y="6067777"/>
            <a:ext cx="9950649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entwickler.de</a:t>
            </a:r>
            <a:r>
              <a:rPr lang="de-DE" sz="1400" spc="80" dirty="0">
                <a:solidFill>
                  <a:srgbClr val="D4EBE9"/>
                </a:solidFill>
              </a:rPr>
              <a:t> Online Workshop | 30. August 2022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86C42655-3973-7ECB-A5A2-E8BD28F9BD18}"/>
              </a:ext>
            </a:extLst>
          </p:cNvPr>
          <p:cNvGrpSpPr/>
          <p:nvPr/>
        </p:nvGrpSpPr>
        <p:grpSpPr>
          <a:xfrm>
            <a:off x="2772949" y="232507"/>
            <a:ext cx="2501921" cy="680234"/>
            <a:chOff x="12484424" y="2415330"/>
            <a:chExt cx="2501921" cy="680234"/>
          </a:xfrm>
        </p:grpSpPr>
        <p:sp>
          <p:nvSpPr>
            <p:cNvPr id="7" name="Textfeld 6"/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25E09AC7-3D69-F34C-A49D-EA55FBE2EA1D}"/>
                </a:ext>
              </a:extLst>
            </p:cNvPr>
            <p:cNvSpPr txBox="1"/>
            <p:nvPr/>
          </p:nvSpPr>
          <p:spPr>
            <a:xfrm>
              <a:off x="12491879" y="2787787"/>
              <a:ext cx="24944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2335696" y="2297709"/>
            <a:ext cx="724345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60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mit Spring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2282281-3ACC-1DB5-C70D-9F253BC4C7B0}"/>
              </a:ext>
            </a:extLst>
          </p:cNvPr>
          <p:cNvSpPr/>
          <p:nvPr/>
        </p:nvSpPr>
        <p:spPr>
          <a:xfrm>
            <a:off x="1046857" y="3343282"/>
            <a:ext cx="845602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vom Schema bis </a:t>
            </a:r>
          </a:p>
          <a:p>
            <a:pPr algn="r"/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zur Implementierung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846443" y="5325376"/>
            <a:ext cx="5496339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sz="2000" b="1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https://graphql.schule/entwickler-de</a:t>
            </a:r>
            <a:endParaRPr lang="de-DE" sz="3200" b="1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379486" y="3733910"/>
            <a:ext cx="5147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777" y="4776113"/>
            <a:ext cx="1381125" cy="1478046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794" y="4776114"/>
            <a:ext cx="1381124" cy="1478045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771597" y="5497759"/>
            <a:ext cx="1113183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776055" y="5497759"/>
            <a:ext cx="11131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41" y="4776114"/>
            <a:ext cx="1381124" cy="1478045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657194" y="5083155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657194" y="5389849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657194" y="5969158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1612980" y="5276259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717471" y="5705094"/>
            <a:ext cx="26420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482526" y="574226"/>
            <a:ext cx="4940948" cy="381512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2798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Auch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erzeugt die API nicht auf „magische“ Weise selbst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und API-Zugriffe sind typsicher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Sehr gutes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Tooling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vorhanden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Viel aus einer Hand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040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1025525"/>
            <a:ext cx="9499600" cy="5329238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57979" y="420867"/>
            <a:ext cx="819006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6887" y="2917517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953000" y="5533496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490331" y="5533496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3133" y="2917517"/>
            <a:ext cx="2507517" cy="247822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0" y="2213254"/>
            <a:ext cx="990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639934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 err="1"/>
              <a:t>Runtime</a:t>
            </a:r>
            <a:r>
              <a:rPr lang="de-DE" spc="100" dirty="0"/>
              <a:t> (AKA: </a:t>
            </a:r>
            <a:r>
              <a:rPr lang="de-DE" spc="100" dirty="0" err="1"/>
              <a:t>Your</a:t>
            </a:r>
            <a:r>
              <a:rPr lang="de-DE" spc="100" dirty="0"/>
              <a:t> </a:t>
            </a:r>
            <a:r>
              <a:rPr lang="de-DE" spc="100" dirty="0" err="1"/>
              <a:t>application</a:t>
            </a:r>
            <a:r>
              <a:rPr lang="de-DE" spc="100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397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24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491958" y="2187709"/>
            <a:ext cx="6922088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endParaRPr lang="de-DE" sz="4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3664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547087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Spring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https://spring.io/projects/spring-graphql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 in Spring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Enthalten in Spring Boot 2.7 (aktuell RC1)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0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747052" y="3434137"/>
            <a:ext cx="40366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40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39548" y="3588026"/>
            <a:ext cx="377687" cy="212028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091070" y="3754599"/>
            <a:ext cx="2787925" cy="105324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5406887" y="4502426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6451280" y="4313583"/>
            <a:ext cx="29770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273826" y="5575852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5318219" y="5387009"/>
            <a:ext cx="31967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43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Performance-Optimierung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Handler-Funktionen können asynchron sein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774369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Mono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(Rating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CompletableFuture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Float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ratingService.calculateAvgRating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2610608" y="3463954"/>
            <a:ext cx="2242217" cy="210309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953000" y="3275111"/>
            <a:ext cx="419755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Beispiel: Reaktiver Zugriff auf Micro-Service per HTTP</a:t>
            </a:r>
            <a:endParaRPr lang="de-DE" sz="1400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C51CE96-89A8-21DF-6606-5081D5982FA3}"/>
              </a:ext>
            </a:extLst>
          </p:cNvPr>
          <p:cNvCxnSpPr>
            <a:cxnSpLocks/>
          </p:cNvCxnSpPr>
          <p:nvPr/>
        </p:nvCxnSpPr>
        <p:spPr>
          <a:xfrm flipH="1">
            <a:off x="2929517" y="4506841"/>
            <a:ext cx="2242217" cy="210309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4DB841D0-F42A-2188-49D8-2B93E0CEA1CD}"/>
              </a:ext>
            </a:extLst>
          </p:cNvPr>
          <p:cNvSpPr/>
          <p:nvPr/>
        </p:nvSpPr>
        <p:spPr>
          <a:xfrm>
            <a:off x="5271909" y="4317998"/>
            <a:ext cx="41975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Beispiel: Zugriff auf asynchronen Spring-Service (@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Async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791932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46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Security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über "normale" Spring Endpunkte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Spring Security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HTTP-Endpunkt absichern und/oder einzelne Handler-Funktionen und/oder Domain-Schicht (ähnlich wie bei REST)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535606" y="3463954"/>
            <a:ext cx="672737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PreAuthorize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hasRole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('EDITOR')")</a:t>
            </a: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16530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9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Validation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können mit Bean Validation validiert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Größen- oder Längenbeschränkungen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436536" y="2529676"/>
            <a:ext cx="7932533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record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@Size(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=128)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@Max(5)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}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@Valid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@Argument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65418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23340"/>
          <a:stretch/>
        </p:blipFill>
        <p:spPr>
          <a:xfrm>
            <a:off x="0" y="-6826"/>
            <a:ext cx="12218053" cy="6871651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0"/>
            <a:ext cx="9905999" cy="6864826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6652" y="6145746"/>
            <a:ext cx="9906000" cy="790223"/>
          </a:xfrm>
        </p:spPr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604297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546652" y="4150411"/>
            <a:ext cx="8984974" cy="145745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  <a:hlinkClick r:id="rId3"/>
              </a:rPr>
              <a:t>https://graphql.schule/entwickler-de</a:t>
            </a:r>
            <a:r>
              <a:rPr lang="de-DE" sz="2400" b="1" dirty="0">
                <a:solidFill>
                  <a:srgbClr val="41719C"/>
                </a:solidFill>
              </a:rPr>
              <a:t>(PDF)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Source-Code: </a:t>
            </a:r>
            <a:r>
              <a:rPr lang="de-DE" sz="2400" b="1" dirty="0">
                <a:solidFill>
                  <a:srgbClr val="025249"/>
                </a:solidFill>
                <a:hlinkClick r:id="rId4"/>
              </a:rPr>
              <a:t>https://github.com/nilshartmann/spring-graphql-talk</a:t>
            </a:r>
            <a:r>
              <a:rPr lang="de-DE" sz="2400" b="1" dirty="0">
                <a:solidFill>
                  <a:srgbClr val="025249"/>
                </a:solidFill>
              </a:rPr>
              <a:t> 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Kontakt: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19878" y="707042"/>
            <a:ext cx="9886122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sz="124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Source: https://</a:t>
            </a:r>
            <a:r>
              <a:rPr lang="de-DE" sz="1600" cap="none" spc="100" dirty="0" err="1"/>
              <a:t>github.com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nilshartmann</a:t>
            </a:r>
            <a:r>
              <a:rPr lang="de-DE" sz="1600" cap="none" spc="100" dirty="0"/>
              <a:t>/spring-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1: Backend bestimmt Aussehen der Endpunkte /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762" y="4020740"/>
            <a:ext cx="1381125" cy="147804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778" y="4020740"/>
            <a:ext cx="1381124" cy="147804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794" y="4020740"/>
            <a:ext cx="1381124" cy="1478045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147762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4148137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7205662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2: Client diktiert die API nach seinen Anforderungen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761999" y="3429001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762374" y="3429001"/>
            <a:ext cx="2582690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819899" y="3429001"/>
            <a:ext cx="2700338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694" y="4116721"/>
            <a:ext cx="1269708" cy="171521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8015" y="4020741"/>
            <a:ext cx="1291429" cy="1767219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4031" y="4002267"/>
            <a:ext cx="1337069" cy="182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777" y="4776113"/>
            <a:ext cx="1381125" cy="1478046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794" y="4776114"/>
            <a:ext cx="1381124" cy="1478045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771597" y="5497759"/>
            <a:ext cx="1113183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776055" y="5497759"/>
            <a:ext cx="11131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41" y="4776114"/>
            <a:ext cx="1381124" cy="147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1754</Words>
  <Application>Microsoft Macintosh PowerPoint</Application>
  <PresentationFormat>A4-Papier (210 x 297 mm)</PresentationFormat>
  <Paragraphs>392</Paragraphs>
  <Slides>42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42</vt:i4>
      </vt:variant>
    </vt:vector>
  </HeadingPairs>
  <TitlesOfParts>
    <vt:vector size="55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entwickler.de Online Workshop | 30. August 2022 | @nilshartmann</vt:lpstr>
      <vt:lpstr>https://nilshartmann.net</vt:lpstr>
      <vt:lpstr>PowerPoint-Präsentation</vt:lpstr>
      <vt:lpstr>PowerPoint-Präsentation</vt:lpstr>
      <vt:lpstr>Source: https://github.com/nilshartmann/spring-graphql-talk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PowerPoint-Präsentation</vt:lpstr>
      <vt:lpstr>GraphQL</vt:lpstr>
      <vt:lpstr>GraphQL APIs</vt:lpstr>
      <vt:lpstr>GraphQL APIs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1195</cp:revision>
  <cp:lastPrinted>2019-09-03T13:49:24Z</cp:lastPrinted>
  <dcterms:created xsi:type="dcterms:W3CDTF">2016-03-28T15:59:53Z</dcterms:created>
  <dcterms:modified xsi:type="dcterms:W3CDTF">2022-08-30T11:16:00Z</dcterms:modified>
</cp:coreProperties>
</file>